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Computer Says No" charset="1" panose="00000400000000000000"/>
      <p:regular r:id="rId30"/>
    </p:embeddedFont>
    <p:embeddedFont>
      <p:font typeface="Poppins Light" charset="1" panose="00000400000000000000"/>
      <p:regular r:id="rId31"/>
    </p:embeddedFont>
    <p:embeddedFont>
      <p:font typeface="Poppins Bold" charset="1" panose="00000800000000000000"/>
      <p:regular r:id="rId32"/>
    </p:embeddedFont>
    <p:embeddedFont>
      <p:font typeface="Poppins" charset="1" panose="000005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5.png" Type="http://schemas.openxmlformats.org/officeDocument/2006/relationships/image"/><Relationship Id="rId4" Target="../media/image3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7.pn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42.png" Type="http://schemas.openxmlformats.org/officeDocument/2006/relationships/image"/><Relationship Id="rId6" Target="../media/image6.png" Type="http://schemas.openxmlformats.org/officeDocument/2006/relationships/image"/><Relationship Id="rId7" Target="../media/image4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42.png" Type="http://schemas.openxmlformats.org/officeDocument/2006/relationships/image"/><Relationship Id="rId6" Target="../media/image6.png" Type="http://schemas.openxmlformats.org/officeDocument/2006/relationships/image"/><Relationship Id="rId7" Target="../media/image4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7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Relationship Id="rId3" Target="../media/image40.png" Type="http://schemas.openxmlformats.org/officeDocument/2006/relationships/image"/><Relationship Id="rId4" Target="../media/image41.svg" Type="http://schemas.openxmlformats.org/officeDocument/2006/relationships/image"/><Relationship Id="rId5" Target="../media/image42.png" Type="http://schemas.openxmlformats.org/officeDocument/2006/relationships/image"/><Relationship Id="rId6" Target="../media/image6.png" Type="http://schemas.openxmlformats.org/officeDocument/2006/relationships/image"/><Relationship Id="rId7" Target="../media/image46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3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16.png" Type="http://schemas.openxmlformats.org/officeDocument/2006/relationships/image"/><Relationship Id="rId8" Target="../media/image1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3.pn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68070" y="-2818506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77322" y="328675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3" y="0"/>
                </a:lnTo>
                <a:lnTo>
                  <a:pt x="3948233" y="1724380"/>
                </a:lnTo>
                <a:lnTo>
                  <a:pt x="0" y="1724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5904" y="4186041"/>
            <a:ext cx="10443514" cy="1986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58"/>
              </a:lnSpc>
            </a:pPr>
            <a:r>
              <a:rPr lang="en-US" sz="10081">
                <a:solidFill>
                  <a:srgbClr val="6866E1"/>
                </a:solidFill>
                <a:latin typeface="Computer Says No"/>
              </a:rPr>
              <a:t>PENSAMIENTO COMPUTACIONAL Y ANALÍTICA DE DATOS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68070" y="2424530"/>
            <a:ext cx="7103952" cy="852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95"/>
              </a:lnSpc>
            </a:pPr>
            <a:r>
              <a:rPr lang="en-US" sz="8048">
                <a:solidFill>
                  <a:srgbClr val="6866E1"/>
                </a:solidFill>
                <a:latin typeface="Computer Says No"/>
              </a:rPr>
              <a:t>UNIDAD TEMÁTICA 1 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0849418" y="2053055"/>
            <a:ext cx="8078630" cy="11840963"/>
          </a:xfrm>
          <a:custGeom>
            <a:avLst/>
            <a:gdLst/>
            <a:ahLst/>
            <a:cxnLst/>
            <a:rect r="r" b="b" t="t" l="l"/>
            <a:pathLst>
              <a:path h="11840963" w="8078630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509066" y="7303090"/>
            <a:ext cx="11803690" cy="3476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7"/>
              </a:lnSpc>
            </a:pPr>
            <a:r>
              <a:rPr lang="en-US" sz="6247">
                <a:solidFill>
                  <a:srgbClr val="6866E1"/>
                </a:solidFill>
                <a:latin typeface="Computer Says No"/>
              </a:rPr>
              <a:t>EQUIPO 7:</a:t>
            </a:r>
          </a:p>
          <a:p>
            <a:pPr algn="just" marL="1348728" indent="-674364" lvl="1">
              <a:lnSpc>
                <a:spcPts val="4497"/>
              </a:lnSpc>
              <a:buFont typeface="Arial"/>
              <a:buChar char="•"/>
            </a:pPr>
            <a:r>
              <a:rPr lang="en-US" sz="6247">
                <a:solidFill>
                  <a:srgbClr val="6866E1"/>
                </a:solidFill>
                <a:latin typeface="Computer Says No"/>
              </a:rPr>
              <a:t>Osorio Herrera Rebeca Georgina</a:t>
            </a:r>
          </a:p>
          <a:p>
            <a:pPr algn="just" marL="1348728" indent="-674364" lvl="1">
              <a:lnSpc>
                <a:spcPts val="4497"/>
              </a:lnSpc>
              <a:buFont typeface="Arial"/>
              <a:buChar char="•"/>
            </a:pPr>
            <a:r>
              <a:rPr lang="en-US" sz="6247">
                <a:solidFill>
                  <a:srgbClr val="6866E1"/>
                </a:solidFill>
                <a:latin typeface="Computer Says No"/>
              </a:rPr>
              <a:t>Pérez Gómez Jennifer</a:t>
            </a:r>
          </a:p>
          <a:p>
            <a:pPr algn="just" marL="1348728" indent="-674364" lvl="1">
              <a:lnSpc>
                <a:spcPts val="4497"/>
              </a:lnSpc>
              <a:buFont typeface="Arial"/>
              <a:buChar char="•"/>
            </a:pPr>
            <a:r>
              <a:rPr lang="en-US" sz="6247">
                <a:solidFill>
                  <a:srgbClr val="6866E1"/>
                </a:solidFill>
                <a:latin typeface="Computer Says No"/>
              </a:rPr>
              <a:t>Quintero Laguna EduardoSaid</a:t>
            </a:r>
          </a:p>
          <a:p>
            <a:pPr algn="just" marL="1348728" indent="-674364" lvl="1">
              <a:lnSpc>
                <a:spcPts val="4497"/>
              </a:lnSpc>
              <a:buFont typeface="Arial"/>
              <a:buChar char="•"/>
            </a:pPr>
            <a:r>
              <a:rPr lang="en-US" sz="6247">
                <a:solidFill>
                  <a:srgbClr val="6866E1"/>
                </a:solidFill>
                <a:latin typeface="Computer Says No"/>
              </a:rPr>
              <a:t>Rivero Valencia Vidal Enrique</a:t>
            </a:r>
          </a:p>
          <a:p>
            <a:pPr algn="ctr">
              <a:lnSpc>
                <a:spcPts val="4497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330727" y="8263415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091052">
            <a:off x="-1577311" y="5435978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14613" y="6321068"/>
            <a:ext cx="3407569" cy="3407569"/>
          </a:xfrm>
          <a:custGeom>
            <a:avLst/>
            <a:gdLst/>
            <a:ahLst/>
            <a:cxnLst/>
            <a:rect r="r" b="b" t="t" l="l"/>
            <a:pathLst>
              <a:path h="3407569" w="3407569">
                <a:moveTo>
                  <a:pt x="0" y="0"/>
                </a:moveTo>
                <a:lnTo>
                  <a:pt x="3407569" y="0"/>
                </a:lnTo>
                <a:lnTo>
                  <a:pt x="3407569" y="3407569"/>
                </a:lnTo>
                <a:lnTo>
                  <a:pt x="0" y="34075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93514" y="3291356"/>
            <a:ext cx="6847321" cy="3704288"/>
          </a:xfrm>
          <a:custGeom>
            <a:avLst/>
            <a:gdLst/>
            <a:ahLst/>
            <a:cxnLst/>
            <a:rect r="r" b="b" t="t" l="l"/>
            <a:pathLst>
              <a:path h="3704288" w="6847321">
                <a:moveTo>
                  <a:pt x="0" y="0"/>
                </a:moveTo>
                <a:lnTo>
                  <a:pt x="6847320" y="0"/>
                </a:lnTo>
                <a:lnTo>
                  <a:pt x="6847320" y="3704288"/>
                </a:lnTo>
                <a:lnTo>
                  <a:pt x="0" y="37042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14613" y="466725"/>
            <a:ext cx="13244687" cy="299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10400">
                <a:solidFill>
                  <a:srgbClr val="6866E1"/>
                </a:solidFill>
                <a:latin typeface="Computer Says No"/>
              </a:rPr>
              <a:t>1.2.2 DETECCIÓN DE PATRONES DE DATOS</a:t>
            </a:r>
          </a:p>
          <a:p>
            <a:pPr algn="ctr" marL="0" indent="0" lvl="0">
              <a:lnSpc>
                <a:spcPts val="748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14350" y="2751617"/>
            <a:ext cx="8817400" cy="303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es un proceso que consiste en utilizar algoritmos informáticos para clasificar datos de entrada en objetos, clases o categorías, en base a sus características principales o elementos constantes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25534" y="7296942"/>
            <a:ext cx="8115300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El reconocimiento de patrones es una disciplina ampliamente utilizada en la ingeniería, matemáticas e informática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091052">
            <a:off x="-1577311" y="5435978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14613" y="466725"/>
            <a:ext cx="13244687" cy="299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10400">
                <a:solidFill>
                  <a:srgbClr val="6866E1"/>
                </a:solidFill>
                <a:latin typeface="Computer Says No"/>
              </a:rPr>
              <a:t>1.2.2 DETECCIÓN DE PATRONES DE DATOS</a:t>
            </a:r>
          </a:p>
          <a:p>
            <a:pPr algn="ctr" marL="0" indent="0" lvl="0">
              <a:lnSpc>
                <a:spcPts val="7488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315874" y="2219104"/>
            <a:ext cx="13656252" cy="1526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00105" indent="-400053" lvl="1">
              <a:lnSpc>
                <a:spcPts val="6003"/>
              </a:lnSpc>
              <a:buFont typeface="Arial"/>
              <a:buChar char="•"/>
            </a:pPr>
            <a:r>
              <a:rPr lang="en-US" sz="3705">
                <a:solidFill>
                  <a:srgbClr val="FFFFFF"/>
                </a:solidFill>
                <a:latin typeface="Poppins Light"/>
              </a:rPr>
              <a:t>Su objetivo es identificar objetos o comportamientos recurrentes y clasificarlos. Veamos cómo funciona: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5107" y="4326480"/>
            <a:ext cx="12508706" cy="4859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Adquisición de datos </a:t>
            </a: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Formulación de características </a:t>
            </a: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selección de características </a:t>
            </a: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Clasificación de objetos 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        Supervisada 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"/>
              </a:rPr>
              <a:t>        no supervisada 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"/>
              </a:rPr>
              <a:t>        parcialmente supervidada </a:t>
            </a:r>
          </a:p>
          <a:p>
            <a:pPr algn="just">
              <a:lnSpc>
                <a:spcPts val="486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636957" y="4177405"/>
            <a:ext cx="6102349" cy="5788225"/>
          </a:xfrm>
          <a:custGeom>
            <a:avLst/>
            <a:gdLst/>
            <a:ahLst/>
            <a:cxnLst/>
            <a:rect r="r" b="b" t="t" l="l"/>
            <a:pathLst>
              <a:path h="5788225" w="6102349">
                <a:moveTo>
                  <a:pt x="0" y="0"/>
                </a:moveTo>
                <a:lnTo>
                  <a:pt x="6102349" y="0"/>
                </a:lnTo>
                <a:lnTo>
                  <a:pt x="6102349" y="5788226"/>
                </a:lnTo>
                <a:lnTo>
                  <a:pt x="0" y="57882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174" r="0" b="-3174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2276" y="3160691"/>
            <a:ext cx="7364683" cy="4900862"/>
          </a:xfrm>
          <a:custGeom>
            <a:avLst/>
            <a:gdLst/>
            <a:ahLst/>
            <a:cxnLst/>
            <a:rect r="r" b="b" t="t" l="l"/>
            <a:pathLst>
              <a:path h="4900862" w="7364683">
                <a:moveTo>
                  <a:pt x="0" y="0"/>
                </a:moveTo>
                <a:lnTo>
                  <a:pt x="7364683" y="0"/>
                </a:lnTo>
                <a:lnTo>
                  <a:pt x="7364683" y="4900862"/>
                </a:lnTo>
                <a:lnTo>
                  <a:pt x="0" y="4900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2276" y="950119"/>
            <a:ext cx="12798532" cy="131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811"/>
              </a:lnSpc>
              <a:spcBef>
                <a:spcPct val="0"/>
              </a:spcBef>
            </a:pPr>
            <a:r>
              <a:rPr lang="en-US" sz="12238">
                <a:solidFill>
                  <a:srgbClr val="6866E1"/>
                </a:solidFill>
                <a:latin typeface="Computer Says No"/>
              </a:rPr>
              <a:t>1.3 Fuentes de Big Data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85278" y="4173809"/>
            <a:ext cx="8857613" cy="4784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20019" indent="-360009" lvl="1">
              <a:lnSpc>
                <a:spcPts val="5402"/>
              </a:lnSpc>
              <a:buFont typeface="Arial"/>
              <a:buChar char="•"/>
            </a:pPr>
            <a:r>
              <a:rPr lang="en-US" sz="3334">
                <a:solidFill>
                  <a:srgbClr val="FFFFFF"/>
                </a:solidFill>
                <a:latin typeface="Poppins Light"/>
              </a:rPr>
              <a:t>conjuntos de datos o combinaciones de conjuntos de datos cuyo tamaño (volumen), complejidad (variabilidad) y velocidad de crecimiento (velocidad) dificultan su captura, gestión, procesamiento o análisis mediante tecnologías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014084" y="-2548891"/>
            <a:ext cx="7078638" cy="6190659"/>
          </a:xfrm>
          <a:custGeom>
            <a:avLst/>
            <a:gdLst/>
            <a:ahLst/>
            <a:cxnLst/>
            <a:rect r="r" b="b" t="t" l="l"/>
            <a:pathLst>
              <a:path h="6190659" w="7078638">
                <a:moveTo>
                  <a:pt x="0" y="0"/>
                </a:moveTo>
                <a:lnTo>
                  <a:pt x="7078638" y="0"/>
                </a:lnTo>
                <a:lnTo>
                  <a:pt x="7078638" y="6190659"/>
                </a:lnTo>
                <a:lnTo>
                  <a:pt x="0" y="61906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25266" y="400118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9" y="0"/>
                </a:lnTo>
                <a:lnTo>
                  <a:pt x="5726139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028700" y="4234201"/>
            <a:ext cx="19050" cy="5477797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785090" y="4234201"/>
            <a:ext cx="5224555" cy="2946358"/>
          </a:xfrm>
          <a:custGeom>
            <a:avLst/>
            <a:gdLst/>
            <a:ahLst/>
            <a:cxnLst/>
            <a:rect r="r" b="b" t="t" l="l"/>
            <a:pathLst>
              <a:path h="2946358" w="5224555">
                <a:moveTo>
                  <a:pt x="0" y="0"/>
                </a:moveTo>
                <a:lnTo>
                  <a:pt x="5224556" y="0"/>
                </a:lnTo>
                <a:lnTo>
                  <a:pt x="5224556" y="2946359"/>
                </a:lnTo>
                <a:lnTo>
                  <a:pt x="0" y="2946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7745" r="0" b="-2260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46323" y="7036298"/>
            <a:ext cx="5753629" cy="2675700"/>
          </a:xfrm>
          <a:custGeom>
            <a:avLst/>
            <a:gdLst/>
            <a:ahLst/>
            <a:cxnLst/>
            <a:rect r="r" b="b" t="t" l="l"/>
            <a:pathLst>
              <a:path h="2675700" w="5753629">
                <a:moveTo>
                  <a:pt x="0" y="0"/>
                </a:moveTo>
                <a:lnTo>
                  <a:pt x="5753628" y="0"/>
                </a:lnTo>
                <a:lnTo>
                  <a:pt x="5753628" y="2675700"/>
                </a:lnTo>
                <a:lnTo>
                  <a:pt x="0" y="26757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50929" y="740928"/>
            <a:ext cx="11268322" cy="236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3"/>
              </a:lnSpc>
            </a:pPr>
            <a:r>
              <a:rPr lang="en-US" sz="11922">
                <a:solidFill>
                  <a:srgbClr val="6866E1"/>
                </a:solidFill>
                <a:latin typeface="Computer Says No"/>
              </a:rPr>
              <a:t>1.3.1 TIPOS DE BIG DATA</a:t>
            </a:r>
          </a:p>
          <a:p>
            <a:pPr algn="ctr" marL="0" indent="0" lvl="0">
              <a:lnSpc>
                <a:spcPts val="8583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441900" y="7431257"/>
            <a:ext cx="8817400" cy="242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Sistemas de Gestión Empresarial (ERP)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 Los ERP son excelentes fuentes de datos para analizar riesgos y mejoras dentro de una empresa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13500" y="2126000"/>
            <a:ext cx="10471486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base de datos 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son consideradas fuentes de datos esenciales. Pueden almacenar grandes cantidades de información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778629"/>
            <a:ext cx="8817400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Internet de las Cosas (IoT)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Con la proliferación de dispositivos conectados a Internet,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25266" y="400118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9" y="0"/>
                </a:lnTo>
                <a:lnTo>
                  <a:pt x="5726139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028700" y="4234201"/>
            <a:ext cx="19050" cy="5477797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537956" y="7840079"/>
            <a:ext cx="6979557" cy="2154177"/>
          </a:xfrm>
          <a:custGeom>
            <a:avLst/>
            <a:gdLst/>
            <a:ahLst/>
            <a:cxnLst/>
            <a:rect r="r" b="b" t="t" l="l"/>
            <a:pathLst>
              <a:path h="2154177" w="6979557">
                <a:moveTo>
                  <a:pt x="0" y="0"/>
                </a:moveTo>
                <a:lnTo>
                  <a:pt x="6979556" y="0"/>
                </a:lnTo>
                <a:lnTo>
                  <a:pt x="6979556" y="2154177"/>
                </a:lnTo>
                <a:lnTo>
                  <a:pt x="0" y="21541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2676" r="0" b="-1937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85090" y="4084182"/>
            <a:ext cx="5705153" cy="2997643"/>
          </a:xfrm>
          <a:custGeom>
            <a:avLst/>
            <a:gdLst/>
            <a:ahLst/>
            <a:cxnLst/>
            <a:rect r="r" b="b" t="t" l="l"/>
            <a:pathLst>
              <a:path h="2997643" w="5705153">
                <a:moveTo>
                  <a:pt x="0" y="0"/>
                </a:moveTo>
                <a:lnTo>
                  <a:pt x="5705153" y="0"/>
                </a:lnTo>
                <a:lnTo>
                  <a:pt x="5705153" y="2997643"/>
                </a:lnTo>
                <a:lnTo>
                  <a:pt x="0" y="29976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03" r="0" b="-428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50929" y="740928"/>
            <a:ext cx="11268322" cy="236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3"/>
              </a:lnSpc>
            </a:pPr>
            <a:r>
              <a:rPr lang="en-US" sz="11922">
                <a:solidFill>
                  <a:srgbClr val="6866E1"/>
                </a:solidFill>
                <a:latin typeface="Computer Says No"/>
              </a:rPr>
              <a:t>1.3.1 TIPOS DE BIG DATA</a:t>
            </a:r>
          </a:p>
          <a:p>
            <a:pPr algn="ctr" marL="0" indent="0" lvl="0">
              <a:lnSpc>
                <a:spcPts val="8583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988668" y="7431257"/>
            <a:ext cx="8817400" cy="242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Redes Sociales: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 Las redes sociales proporcionan datos sobre respuestas de los usuarios a productos o servicios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41975" y="2126000"/>
            <a:ext cx="11243011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Sistemas de Gestión de Relaciones con Clientes (CRM) Los CRM gestionan las relaciones con los clientes y son fundamentales para atraer nuevos clientes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543593"/>
            <a:ext cx="8817400" cy="303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APIs de Datos:  </a:t>
            </a:r>
          </a:p>
          <a:p>
            <a:pPr algn="just">
              <a:lnSpc>
                <a:spcPts val="4869"/>
              </a:lnSpc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Grandes volúmenes de datos generados por instituciones como bancos permiten comprender mejor las interacciones socioeconómicas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31873" y="1737675"/>
            <a:ext cx="15567154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1.3.2 SELECCIÓN DE FUENTES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42289" y="2976268"/>
            <a:ext cx="12184341" cy="4163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0133" indent="-365066" lvl="1">
              <a:lnSpc>
                <a:spcPts val="5478"/>
              </a:lnSpc>
              <a:buFont typeface="Arial"/>
              <a:buChar char="•"/>
            </a:pPr>
            <a:r>
              <a:rPr lang="en-US" sz="3381">
                <a:solidFill>
                  <a:srgbClr val="FFFFFF"/>
                </a:solidFill>
                <a:latin typeface="Poppins Light"/>
              </a:rPr>
              <a:t>Las fuentes de datos en big data son la materia prima para analizar la información y obtener resultados de forma, que cualquier decisión que se tome a través del big data, vendrá dada por los datos que han sido elegidos previamente para su análisis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588720" y="6933776"/>
            <a:ext cx="7110560" cy="2844576"/>
          </a:xfrm>
          <a:custGeom>
            <a:avLst/>
            <a:gdLst/>
            <a:ahLst/>
            <a:cxnLst/>
            <a:rect r="r" b="b" t="t" l="l"/>
            <a:pathLst>
              <a:path h="2844576" w="7110560">
                <a:moveTo>
                  <a:pt x="0" y="0"/>
                </a:moveTo>
                <a:lnTo>
                  <a:pt x="7110560" y="0"/>
                </a:lnTo>
                <a:lnTo>
                  <a:pt x="7110560" y="2844577"/>
                </a:lnTo>
                <a:lnTo>
                  <a:pt x="0" y="28445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6027" r="0" b="-20941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900191" y="-3935015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89516" y="3775320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160199" y="2429119"/>
            <a:ext cx="11311863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9"/>
              </a:lnSpc>
              <a:spcBef>
                <a:spcPct val="0"/>
              </a:spcBef>
            </a:pPr>
            <a:r>
              <a:rPr lang="en-US" sz="3005">
                <a:solidFill>
                  <a:srgbClr val="FFFFFF"/>
                </a:solidFill>
                <a:latin typeface="Poppins Light"/>
                <a:ea typeface="Poppins Light"/>
              </a:rPr>
              <a:t>Las cinco “V´s” del Big data</a:t>
            </a:r>
          </a:p>
          <a:p>
            <a:pPr algn="just">
              <a:lnSpc>
                <a:spcPts val="4869"/>
              </a:lnSpc>
              <a:spcBef>
                <a:spcPct val="0"/>
              </a:spcBef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El Bing data se rige a través de cinco “V” que definen como deben ser los datos y la importancia de la fuente de estos: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5800" y="5132632"/>
            <a:ext cx="11311863" cy="4859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Volumen: hace referencia al gran tamaño de generación de datos diarios, ya sean generados por parte de usuarios o a través de una empresa.</a:t>
            </a:r>
          </a:p>
          <a:p>
            <a:pPr algn="just">
              <a:lnSpc>
                <a:spcPts val="486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Light"/>
              </a:rPr>
              <a:t>Velocidad: hace referencia a la rapidez en la que fluyen los datos a la par que el tiempo de procesamiento en tiempo real. </a:t>
            </a:r>
          </a:p>
          <a:p>
            <a:pPr algn="ctr">
              <a:lnSpc>
                <a:spcPts val="486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367691" y="616087"/>
            <a:ext cx="15567154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1.3.2 SELECCIÓN DE FUENTES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71211">
            <a:off x="-3407272" y="-4256483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1" y="0"/>
                </a:lnTo>
                <a:lnTo>
                  <a:pt x="7800381" y="6821863"/>
                </a:lnTo>
                <a:lnTo>
                  <a:pt x="0" y="6821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89516" y="3775320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1450" y="2679699"/>
            <a:ext cx="11311863" cy="790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Variedad: dado que los datos provienen de distintas fuentes (datos estructurados, datos semiestructurados y datos no estructurados), </a:t>
            </a:r>
          </a:p>
          <a:p>
            <a:pPr algn="just">
              <a:lnSpc>
                <a:spcPts val="486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Veracidad: dada la cantidad de datos que se generan, estos deben ser analizarlos para garantizar la autenticidad y fiabilidad para la posterior toma de decisiones. </a:t>
            </a:r>
          </a:p>
          <a:p>
            <a:pPr algn="just">
              <a:lnSpc>
                <a:spcPts val="486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Valor: Hace referencia a la selección de aquellos datos que sean útiles para poder rentabilizarlos y generar ventajas competitivas</a:t>
            </a:r>
          </a:p>
          <a:p>
            <a:pPr algn="ctr">
              <a:lnSpc>
                <a:spcPts val="486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367691" y="616087"/>
            <a:ext cx="15567154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1.3.2 SELECCIÓN DE FUENTES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60423" y="1552575"/>
            <a:ext cx="15567154" cy="2330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35"/>
              </a:lnSpc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1.4 TRANSACCIONES DE DATOS</a:t>
            </a:r>
          </a:p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29342" y="6370138"/>
            <a:ext cx="5029317" cy="3402512"/>
          </a:xfrm>
          <a:custGeom>
            <a:avLst/>
            <a:gdLst/>
            <a:ahLst/>
            <a:cxnLst/>
            <a:rect r="r" b="b" t="t" l="l"/>
            <a:pathLst>
              <a:path h="3402512" w="5029317">
                <a:moveTo>
                  <a:pt x="0" y="0"/>
                </a:moveTo>
                <a:lnTo>
                  <a:pt x="5029316" y="0"/>
                </a:lnTo>
                <a:lnTo>
                  <a:pt x="5029316" y="3402512"/>
                </a:lnTo>
                <a:lnTo>
                  <a:pt x="0" y="34025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0593" r="0" b="-17218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51829" y="3083424"/>
            <a:ext cx="12184341" cy="2772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0133" indent="-365066" lvl="1">
              <a:lnSpc>
                <a:spcPts val="5478"/>
              </a:lnSpc>
              <a:buFont typeface="Arial"/>
              <a:buChar char="•"/>
            </a:pPr>
            <a:r>
              <a:rPr lang="en-US" sz="3381">
                <a:solidFill>
                  <a:srgbClr val="FFFFFF"/>
                </a:solidFill>
                <a:latin typeface="Poppins Light"/>
              </a:rPr>
              <a:t> Las transacciones se utilizan para garantizar la coherencia e integridad de los datos, asegurando que la base de datos siga siendo coherente incluso en caso de fallos o errores del sistema.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14613" y="466725"/>
            <a:ext cx="13244687" cy="299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10400">
                <a:solidFill>
                  <a:srgbClr val="6866E1"/>
                </a:solidFill>
                <a:latin typeface="Computer Says No"/>
              </a:rPr>
              <a:t>1.4.1 TIPOS DE DATOS </a:t>
            </a:r>
          </a:p>
          <a:p>
            <a:pPr algn="ctr">
              <a:lnSpc>
                <a:spcPts val="7488"/>
              </a:lnSpc>
            </a:pPr>
          </a:p>
          <a:p>
            <a:pPr algn="ctr" marL="0" indent="0" lvl="0">
              <a:lnSpc>
                <a:spcPts val="748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579055"/>
            <a:ext cx="16230600" cy="1953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oppins Light"/>
              </a:rPr>
              <a:t>ACID es un conjunto de propiedades que describe cómo se diseñan las bases de datos transaccionales para conservar la integridad de las escrituras en la base de datos.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56169" y="4294186"/>
            <a:ext cx="9765506" cy="4964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·Atomicidad: cada transacción debe ejecutarse correctamente en su totalidad para confirmarse en la base de datos.</a:t>
            </a:r>
          </a:p>
          <a:p>
            <a:pPr algn="just">
              <a:lnSpc>
                <a:spcPts val="567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·Coherencia: Una transacción se escribe en la base de datos (lo que lleva la base de datos de un estado válido a otro) o se revierte la transacción.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858538" y="4155974"/>
            <a:ext cx="6102349" cy="5788225"/>
          </a:xfrm>
          <a:custGeom>
            <a:avLst/>
            <a:gdLst/>
            <a:ahLst/>
            <a:cxnLst/>
            <a:rect r="r" b="b" t="t" l="l"/>
            <a:pathLst>
              <a:path h="5788225" w="6102349">
                <a:moveTo>
                  <a:pt x="0" y="0"/>
                </a:moveTo>
                <a:lnTo>
                  <a:pt x="6102349" y="0"/>
                </a:lnTo>
                <a:lnTo>
                  <a:pt x="6102349" y="5788226"/>
                </a:lnTo>
                <a:lnTo>
                  <a:pt x="0" y="5788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174" r="0" b="-3174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89522" y="136478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9" y="0"/>
                </a:lnTo>
                <a:lnTo>
                  <a:pt x="5726139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837944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8249283" y="995722"/>
            <a:ext cx="5353298" cy="1344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15"/>
              </a:lnSpc>
              <a:spcBef>
                <a:spcPct val="0"/>
              </a:spcBef>
            </a:pPr>
            <a:r>
              <a:rPr lang="en-US" sz="12521">
                <a:solidFill>
                  <a:srgbClr val="6866E1"/>
                </a:solidFill>
                <a:latin typeface="Computer Says No"/>
              </a:rPr>
              <a:t>CONTENIDO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7188" y="2801479"/>
            <a:ext cx="16902112" cy="793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1.1-Esquema del pensamiento computacional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1.1.1-Usos del pensamiento computacional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1.1.2-Metodologia del pensamiento computacional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1.2-Tipos de datos (estructurados, no estructurados y semiestructurados)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1.2.1-Los datos, su clasificación e importancia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1.2.2-Deteccion de patrones en los datos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1.3-Fuentes del Big Data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1.3.1-Tipos de fuentes del Big Data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1.3.2-Selección de fuentes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1.4-Transacciones de datos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1.4.1-Tipos de transacciones </a:t>
            </a:r>
          </a:p>
          <a:p>
            <a:pPr algn="l" marL="747154" indent="-373577" lvl="1">
              <a:lnSpc>
                <a:spcPts val="4844"/>
              </a:lnSpc>
              <a:buFont typeface="Arial"/>
              <a:buChar char="•"/>
            </a:pPr>
            <a:r>
              <a:rPr lang="en-US" sz="3460">
                <a:solidFill>
                  <a:srgbClr val="FFFFFF"/>
                </a:solidFill>
                <a:latin typeface="Poppins Light"/>
              </a:rPr>
              <a:t>1.4.2-Transacciones entre organizaciones </a:t>
            </a:r>
          </a:p>
          <a:p>
            <a:pPr algn="l">
              <a:lnSpc>
                <a:spcPts val="484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700856" y="5802640"/>
            <a:ext cx="5201256" cy="4164404"/>
          </a:xfrm>
          <a:custGeom>
            <a:avLst/>
            <a:gdLst/>
            <a:ahLst/>
            <a:cxnLst/>
            <a:rect r="r" b="b" t="t" l="l"/>
            <a:pathLst>
              <a:path h="4164404" w="5201256">
                <a:moveTo>
                  <a:pt x="0" y="0"/>
                </a:moveTo>
                <a:lnTo>
                  <a:pt x="5201256" y="0"/>
                </a:lnTo>
                <a:lnTo>
                  <a:pt x="5201256" y="4164404"/>
                </a:lnTo>
                <a:lnTo>
                  <a:pt x="0" y="4164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847839" y="-2109884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8"/>
                </a:lnTo>
                <a:lnTo>
                  <a:pt x="0" y="42197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14613" y="466725"/>
            <a:ext cx="13244687" cy="299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10400">
                <a:solidFill>
                  <a:srgbClr val="6866E1"/>
                </a:solidFill>
                <a:latin typeface="Computer Says No"/>
              </a:rPr>
              <a:t>1.4.1 TIPOS DE DATOS </a:t>
            </a:r>
          </a:p>
          <a:p>
            <a:pPr algn="ctr">
              <a:lnSpc>
                <a:spcPts val="7488"/>
              </a:lnSpc>
            </a:pPr>
          </a:p>
          <a:p>
            <a:pPr algn="ctr" marL="0" indent="0" lvl="0">
              <a:lnSpc>
                <a:spcPts val="748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00037" y="2560537"/>
            <a:ext cx="10922794" cy="6257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17"/>
              </a:lnSpc>
            </a:pPr>
          </a:p>
          <a:p>
            <a:pPr algn="just" marL="735337" indent="-367669" lvl="1">
              <a:lnSpc>
                <a:spcPts val="5517"/>
              </a:lnSpc>
              <a:buFont typeface="Arial"/>
              <a:buChar char="•"/>
            </a:pPr>
            <a:r>
              <a:rPr lang="en-US" sz="3405">
                <a:solidFill>
                  <a:srgbClr val="FFFFFF"/>
                </a:solidFill>
                <a:latin typeface="Poppins"/>
              </a:rPr>
              <a:t>·Aislamiento: Las transacciones que no se completaron aún no pueden ser usadas ni modificadas por otras transacciones.</a:t>
            </a:r>
          </a:p>
          <a:p>
            <a:pPr algn="just">
              <a:lnSpc>
                <a:spcPts val="5517"/>
              </a:lnSpc>
            </a:pPr>
          </a:p>
          <a:p>
            <a:pPr algn="just">
              <a:lnSpc>
                <a:spcPts val="5517"/>
              </a:lnSpc>
            </a:pPr>
          </a:p>
          <a:p>
            <a:pPr algn="just" marL="735337" indent="-367669" lvl="1">
              <a:lnSpc>
                <a:spcPts val="5517"/>
              </a:lnSpc>
              <a:buFont typeface="Arial"/>
              <a:buChar char="•"/>
            </a:pPr>
            <a:r>
              <a:rPr lang="en-US" sz="3405">
                <a:solidFill>
                  <a:srgbClr val="FFFFFF"/>
                </a:solidFill>
                <a:latin typeface="Poppins"/>
              </a:rPr>
              <a:t>·Durabilidad: Una vez que una transacción se escribe en la base de datos, permanecerá allí, incluso si la base de datos falla.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858538" y="4155974"/>
            <a:ext cx="6102349" cy="5788225"/>
          </a:xfrm>
          <a:custGeom>
            <a:avLst/>
            <a:gdLst/>
            <a:ahLst/>
            <a:cxnLst/>
            <a:rect r="r" b="b" t="t" l="l"/>
            <a:pathLst>
              <a:path h="5788225" w="6102349">
                <a:moveTo>
                  <a:pt x="0" y="0"/>
                </a:moveTo>
                <a:lnTo>
                  <a:pt x="6102349" y="0"/>
                </a:lnTo>
                <a:lnTo>
                  <a:pt x="6102349" y="5788226"/>
                </a:lnTo>
                <a:lnTo>
                  <a:pt x="0" y="5788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174" r="0" b="-3174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4" id="4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2083415" y="651756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4388" y="2838100"/>
            <a:ext cx="11054715" cy="5437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4"/>
              </a:lnSpc>
            </a:pPr>
          </a:p>
          <a:p>
            <a:pPr algn="just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1.   COMMIT. Para guardar los cambios.</a:t>
            </a:r>
          </a:p>
          <a:p>
            <a:pPr algn="just">
              <a:lnSpc>
                <a:spcPts val="4284"/>
              </a:lnSpc>
            </a:pPr>
          </a:p>
          <a:p>
            <a:pPr algn="just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2. ROLLBACK. Para abandonar la transacción y deshacer los cambios que se hubieran hecho en la transacción.</a:t>
            </a:r>
          </a:p>
          <a:p>
            <a:pPr algn="just">
              <a:lnSpc>
                <a:spcPts val="4284"/>
              </a:lnSpc>
            </a:pPr>
          </a:p>
          <a:p>
            <a:pPr algn="just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3.   SAVEPOINT. Crea checkpoints, puntos concretos en la transacción donde poder deshacer la transacción hasta esos puntos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361530" y="2541498"/>
            <a:ext cx="4619655" cy="2781384"/>
          </a:xfrm>
          <a:custGeom>
            <a:avLst/>
            <a:gdLst/>
            <a:ahLst/>
            <a:cxnLst/>
            <a:rect r="r" b="b" t="t" l="l"/>
            <a:pathLst>
              <a:path h="2781384" w="4619655">
                <a:moveTo>
                  <a:pt x="0" y="0"/>
                </a:moveTo>
                <a:lnTo>
                  <a:pt x="4619655" y="0"/>
                </a:lnTo>
                <a:lnTo>
                  <a:pt x="4619655" y="2781384"/>
                </a:lnTo>
                <a:lnTo>
                  <a:pt x="0" y="27813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16643" y="494210"/>
            <a:ext cx="11054715" cy="140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4"/>
              </a:lnSpc>
            </a:pPr>
            <a:r>
              <a:rPr lang="en-US" sz="3960">
                <a:solidFill>
                  <a:srgbClr val="FFFFFF"/>
                </a:solidFill>
                <a:latin typeface="Poppins Light"/>
              </a:rPr>
              <a:t>Comandos básicos de control en las transacciones SQL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49048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8" y="0"/>
                </a:lnTo>
                <a:lnTo>
                  <a:pt x="14684628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1366" y="1384344"/>
            <a:ext cx="17916634" cy="4471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35"/>
              </a:lnSpc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1.4.2 TRANSACCIONES ENTRE ORGANIZACIONES </a:t>
            </a:r>
          </a:p>
          <a:p>
            <a:pPr algn="ctr">
              <a:lnSpc>
                <a:spcPts val="8435"/>
              </a:lnSpc>
            </a:pPr>
          </a:p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717366" y="6193631"/>
            <a:ext cx="5224634" cy="3799066"/>
          </a:xfrm>
          <a:custGeom>
            <a:avLst/>
            <a:gdLst/>
            <a:ahLst/>
            <a:cxnLst/>
            <a:rect r="r" b="b" t="t" l="l"/>
            <a:pathLst>
              <a:path h="3799066" w="5224634">
                <a:moveTo>
                  <a:pt x="0" y="0"/>
                </a:moveTo>
                <a:lnTo>
                  <a:pt x="5224634" y="0"/>
                </a:lnTo>
                <a:lnTo>
                  <a:pt x="5224634" y="3799066"/>
                </a:lnTo>
                <a:lnTo>
                  <a:pt x="0" y="37990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0706" r="0" b="-10706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51829" y="3778749"/>
            <a:ext cx="12184341" cy="2077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0133" indent="-365066" lvl="1">
              <a:lnSpc>
                <a:spcPts val="5478"/>
              </a:lnSpc>
              <a:buFont typeface="Arial"/>
              <a:buChar char="•"/>
            </a:pPr>
            <a:r>
              <a:rPr lang="en-US" sz="3381">
                <a:solidFill>
                  <a:srgbClr val="FFFFFF"/>
                </a:solidFill>
                <a:latin typeface="Poppins Light"/>
              </a:rPr>
              <a:t> permite hacer transacciones con las subsidiarias y con otras organizaciones asociadas de la misma forma que con sus clientes y proveedores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71211">
            <a:off x="-3407272" y="-4256483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1" y="0"/>
                </a:lnTo>
                <a:lnTo>
                  <a:pt x="7800381" y="6821863"/>
                </a:lnTo>
                <a:lnTo>
                  <a:pt x="0" y="6821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89516" y="3775320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1450" y="2679699"/>
            <a:ext cx="11311863" cy="790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Variedad: dado que los datos provienen de distintas fuentes (datos estructurados, datos semiestructurados y datos no estructurados), </a:t>
            </a:r>
          </a:p>
          <a:p>
            <a:pPr algn="just">
              <a:lnSpc>
                <a:spcPts val="486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Veracidad: dada la cantidad de datos que se generan, estos deben ser analizarlos para garantizar la autenticidad y fiabilidad para la posterior toma de decisiones. </a:t>
            </a:r>
          </a:p>
          <a:p>
            <a:pPr algn="just">
              <a:lnSpc>
                <a:spcPts val="4869"/>
              </a:lnSpc>
            </a:pPr>
          </a:p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"/>
              </a:rPr>
              <a:t>Valor: Hace referencia a la selección de aquellos datos que sean útiles para poder rentabilizarlos y generar ventajas competitivas</a:t>
            </a:r>
          </a:p>
          <a:p>
            <a:pPr algn="ctr">
              <a:lnSpc>
                <a:spcPts val="486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85754" y="523875"/>
            <a:ext cx="17916634" cy="4471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35"/>
              </a:lnSpc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1.4.2 TRANSACCIONES ENTRE ORGANIZACIONES </a:t>
            </a:r>
          </a:p>
          <a:p>
            <a:pPr algn="ctr">
              <a:lnSpc>
                <a:spcPts val="8435"/>
              </a:lnSpc>
            </a:pPr>
          </a:p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95996" y="550773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9702" y="2582224"/>
            <a:ext cx="7747874" cy="3236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66"/>
              </a:lnSpc>
            </a:pPr>
            <a:r>
              <a:rPr lang="en-US" sz="18833">
                <a:solidFill>
                  <a:srgbClr val="6866E1"/>
                </a:solidFill>
                <a:latin typeface="Computer Says No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144000" y="1550639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96678" y="1290997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034855" y="1893478"/>
            <a:ext cx="5647188" cy="3016739"/>
          </a:xfrm>
          <a:custGeom>
            <a:avLst/>
            <a:gdLst/>
            <a:ahLst/>
            <a:cxnLst/>
            <a:rect r="r" b="b" t="t" l="l"/>
            <a:pathLst>
              <a:path h="3016739" w="5647188">
                <a:moveTo>
                  <a:pt x="0" y="0"/>
                </a:moveTo>
                <a:lnTo>
                  <a:pt x="5647189" y="0"/>
                </a:lnTo>
                <a:lnTo>
                  <a:pt x="5647189" y="3016739"/>
                </a:lnTo>
                <a:lnTo>
                  <a:pt x="0" y="30167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025647" y="631168"/>
            <a:ext cx="12018416" cy="1691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6136"/>
              </a:lnSpc>
              <a:spcBef>
                <a:spcPct val="0"/>
              </a:spcBef>
            </a:pPr>
            <a:r>
              <a:rPr lang="en-US" sz="8522">
                <a:solidFill>
                  <a:srgbClr val="6866E1"/>
                </a:solidFill>
                <a:latin typeface="Computer Says No"/>
              </a:rPr>
              <a:t>1.1-ESQUEMA DEL PENSAMIENTO COMPUTACIONAL</a:t>
            </a:r>
            <a:r>
              <a:rPr lang="en-US" sz="8522">
                <a:solidFill>
                  <a:srgbClr val="6866E1"/>
                </a:solidFill>
                <a:latin typeface="Computer Says No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46306" y="4614665"/>
            <a:ext cx="8862019" cy="413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33512" indent="-416756" lvl="1">
              <a:lnSpc>
                <a:spcPts val="5404"/>
              </a:lnSpc>
              <a:buFont typeface="Arial"/>
              <a:buChar char="•"/>
            </a:pPr>
            <a:r>
              <a:rPr lang="en-US" sz="3860">
                <a:solidFill>
                  <a:srgbClr val="FFFFFF"/>
                </a:solidFill>
                <a:latin typeface="Poppins Light"/>
              </a:rPr>
              <a:t>Se refiere a la capacidad de resolver problemas y abordar desafíos utilizando enfoques similares a los que se aplican en la programación y la informática.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43190" y="-2956091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89" y="0"/>
                </a:lnTo>
                <a:lnTo>
                  <a:pt x="6613789" y="5640758"/>
                </a:lnTo>
                <a:lnTo>
                  <a:pt x="0" y="56407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3073" y="3018278"/>
            <a:ext cx="10368246" cy="6164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23620" indent="-361810" lvl="1">
              <a:lnSpc>
                <a:spcPts val="5429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Poppins Light"/>
              </a:rPr>
              <a:t>Enfoque estructurado: Se aborda cualquier problema de manera organizada y lógica.</a:t>
            </a:r>
          </a:p>
          <a:p>
            <a:pPr algn="just" marL="723620" indent="-361810" lvl="1">
              <a:lnSpc>
                <a:spcPts val="5429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Poppins Light"/>
              </a:rPr>
              <a:t>Identificación de patrones: Busca regularidades y tendencias para resolver problemas eficientemente.</a:t>
            </a:r>
          </a:p>
          <a:p>
            <a:pPr algn="just" marL="723620" indent="-361810" lvl="1">
              <a:lnSpc>
                <a:spcPts val="5429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Poppins Light"/>
              </a:rPr>
              <a:t>Uso de algoritmos: Diseña pasos sistemáticos para llegar a soluciones.</a:t>
            </a:r>
          </a:p>
          <a:p>
            <a:pPr algn="just" marL="723620" indent="-361810" lvl="1">
              <a:lnSpc>
                <a:spcPts val="5429"/>
              </a:lnSpc>
              <a:buFont typeface="Arial"/>
              <a:buChar char="•"/>
            </a:pPr>
            <a:r>
              <a:rPr lang="en-US" sz="3351">
                <a:solidFill>
                  <a:srgbClr val="FFFFFF"/>
                </a:solidFill>
                <a:latin typeface="Poppins Light"/>
              </a:rPr>
              <a:t>Aplicación más allá de la programación: Se extiende a diversas áreas y disciplinas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107086" y="3718440"/>
            <a:ext cx="6485824" cy="4339606"/>
          </a:xfrm>
          <a:custGeom>
            <a:avLst/>
            <a:gdLst/>
            <a:ahLst/>
            <a:cxnLst/>
            <a:rect r="r" b="b" t="t" l="l"/>
            <a:pathLst>
              <a:path h="4339606" w="6485824">
                <a:moveTo>
                  <a:pt x="0" y="0"/>
                </a:moveTo>
                <a:lnTo>
                  <a:pt x="6485824" y="0"/>
                </a:lnTo>
                <a:lnTo>
                  <a:pt x="6485824" y="4339606"/>
                </a:lnTo>
                <a:lnTo>
                  <a:pt x="0" y="43396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54512" y="941337"/>
            <a:ext cx="8512282" cy="238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67"/>
              </a:lnSpc>
            </a:pPr>
            <a:r>
              <a:rPr lang="en-US" sz="12038">
                <a:solidFill>
                  <a:srgbClr val="6866E1"/>
                </a:solidFill>
                <a:latin typeface="Computer Says No"/>
              </a:rPr>
              <a:t>CARACTERISTICAS </a:t>
            </a:r>
          </a:p>
          <a:p>
            <a:pPr algn="just" marL="0" indent="0" lvl="0">
              <a:lnSpc>
                <a:spcPts val="8667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766795" y="398412"/>
            <a:ext cx="1823206" cy="1533439"/>
          </a:xfrm>
          <a:custGeom>
            <a:avLst/>
            <a:gdLst/>
            <a:ahLst/>
            <a:cxnLst/>
            <a:rect r="r" b="b" t="t" l="l"/>
            <a:pathLst>
              <a:path h="1533439" w="1823206">
                <a:moveTo>
                  <a:pt x="0" y="0"/>
                </a:moveTo>
                <a:lnTo>
                  <a:pt x="1823206" y="0"/>
                </a:lnTo>
                <a:lnTo>
                  <a:pt x="1823206" y="1533439"/>
                </a:lnTo>
                <a:lnTo>
                  <a:pt x="0" y="15334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108587" y="-4963714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3"/>
                </a:lnTo>
                <a:lnTo>
                  <a:pt x="0" y="6821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539925" y="4017302"/>
            <a:ext cx="7208150" cy="2813808"/>
          </a:xfrm>
          <a:custGeom>
            <a:avLst/>
            <a:gdLst/>
            <a:ahLst/>
            <a:cxnLst/>
            <a:rect r="r" b="b" t="t" l="l"/>
            <a:pathLst>
              <a:path h="2813808" w="7208150">
                <a:moveTo>
                  <a:pt x="0" y="0"/>
                </a:moveTo>
                <a:lnTo>
                  <a:pt x="7208150" y="0"/>
                </a:lnTo>
                <a:lnTo>
                  <a:pt x="7208150" y="2813808"/>
                </a:lnTo>
                <a:lnTo>
                  <a:pt x="0" y="2813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3197" r="0" b="-3727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0345" y="7150609"/>
            <a:ext cx="7102900" cy="303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Resolución de problemas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:  permite abordar problemas de manera estructurada y lógica. Al descomponerlos en partes más pequeñas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91795" y="766793"/>
            <a:ext cx="13974847" cy="914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86"/>
              </a:lnSpc>
              <a:spcBef>
                <a:spcPct val="0"/>
              </a:spcBef>
            </a:pPr>
            <a:r>
              <a:rPr lang="en-US" sz="8592">
                <a:solidFill>
                  <a:srgbClr val="6866E1"/>
                </a:solidFill>
                <a:latin typeface="Computer Says No"/>
              </a:rPr>
              <a:t>1.1.1-USOS DEL PENSAMIENTO COMPUTACIONAL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345" y="1872588"/>
            <a:ext cx="7102900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Organización de información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: ayuda a organizar datos de manera lógica y sistematizada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60108" y="1872588"/>
            <a:ext cx="7205421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Automatización: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 El pensamiento computacional se aplica en la automatización de tareas.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60108" y="7150609"/>
            <a:ext cx="7205421" cy="242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Modelado y simulación: 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se pueden crear modelos y simulaciones para comprender fenómenos complejos.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900191" y="-3935015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17704" y="3729212"/>
            <a:ext cx="7052591" cy="3449595"/>
          </a:xfrm>
          <a:custGeom>
            <a:avLst/>
            <a:gdLst/>
            <a:ahLst/>
            <a:cxnLst/>
            <a:rect r="r" b="b" t="t" l="l"/>
            <a:pathLst>
              <a:path h="3449595" w="7052591">
                <a:moveTo>
                  <a:pt x="0" y="0"/>
                </a:moveTo>
                <a:lnTo>
                  <a:pt x="7052592" y="0"/>
                </a:lnTo>
                <a:lnTo>
                  <a:pt x="7052592" y="3449595"/>
                </a:lnTo>
                <a:lnTo>
                  <a:pt x="0" y="3449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268" r="0" b="-222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34395" y="442531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94346" y="4160502"/>
            <a:ext cx="1055549" cy="2322208"/>
          </a:xfrm>
          <a:custGeom>
            <a:avLst/>
            <a:gdLst/>
            <a:ahLst/>
            <a:cxnLst/>
            <a:rect r="r" b="b" t="t" l="l"/>
            <a:pathLst>
              <a:path h="2322208" w="1055549">
                <a:moveTo>
                  <a:pt x="0" y="0"/>
                </a:moveTo>
                <a:lnTo>
                  <a:pt x="1055549" y="0"/>
                </a:lnTo>
                <a:lnTo>
                  <a:pt x="1055549" y="2322208"/>
                </a:lnTo>
                <a:lnTo>
                  <a:pt x="0" y="232220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91795" y="766793"/>
            <a:ext cx="13974847" cy="914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86"/>
              </a:lnSpc>
              <a:spcBef>
                <a:spcPct val="0"/>
              </a:spcBef>
            </a:pPr>
            <a:r>
              <a:rPr lang="en-US" sz="8592">
                <a:solidFill>
                  <a:srgbClr val="6866E1"/>
                </a:solidFill>
                <a:latin typeface="Computer Says No"/>
              </a:rPr>
              <a:t>1.1.1-USOS DEL PENSAMIENTO COMPUTACIONAL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35225" y="1909742"/>
            <a:ext cx="10017550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Diseño creativo: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 se utiliza para crear algoritmos que generen patrones, formas y efectos visuales.</a:t>
            </a:r>
          </a:p>
          <a:p>
            <a:pPr algn="just">
              <a:lnSpc>
                <a:spcPts val="486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57213" y="7528851"/>
            <a:ext cx="7652856" cy="2420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Análisis de datos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: es fundamental para procesar grandes cantidades de datos y extraer información relevante.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04881" y="7528851"/>
            <a:ext cx="7695788" cy="1811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8979" indent="-324490" lvl="1">
              <a:lnSpc>
                <a:spcPts val="4869"/>
              </a:lnSpc>
              <a:buFont typeface="Arial"/>
              <a:buChar char="•"/>
            </a:pPr>
            <a:r>
              <a:rPr lang="en-US" sz="3005">
                <a:solidFill>
                  <a:srgbClr val="FFFFFF"/>
                </a:solidFill>
                <a:latin typeface="Poppins Bold"/>
              </a:rPr>
              <a:t>Educación</a:t>
            </a:r>
            <a:r>
              <a:rPr lang="en-US" sz="3005">
                <a:solidFill>
                  <a:srgbClr val="FFFFFF"/>
                </a:solidFill>
                <a:latin typeface="Poppins Light"/>
              </a:rPr>
              <a:t>: Ayuda a los estudiantes a desarrollar habilidades de resolución de problemas y lógica.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706047" y="149788"/>
            <a:ext cx="2737061" cy="2737061"/>
          </a:xfrm>
          <a:custGeom>
            <a:avLst/>
            <a:gdLst/>
            <a:ahLst/>
            <a:cxnLst/>
            <a:rect r="r" b="b" t="t" l="l"/>
            <a:pathLst>
              <a:path h="2737061" w="2737061">
                <a:moveTo>
                  <a:pt x="0" y="0"/>
                </a:moveTo>
                <a:lnTo>
                  <a:pt x="2737061" y="0"/>
                </a:lnTo>
                <a:lnTo>
                  <a:pt x="2737061" y="2737061"/>
                </a:lnTo>
                <a:lnTo>
                  <a:pt x="0" y="27370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900191" y="-3935015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53735" y="3924478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60199" y="535529"/>
            <a:ext cx="10288672" cy="1695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86"/>
              </a:lnSpc>
              <a:spcBef>
                <a:spcPct val="0"/>
              </a:spcBef>
            </a:pPr>
            <a:r>
              <a:rPr lang="en-US" sz="8592">
                <a:solidFill>
                  <a:srgbClr val="6866E1"/>
                </a:solidFill>
                <a:latin typeface="Computer Says No"/>
              </a:rPr>
              <a:t>1.1.2-METODOLOGIA DEL PENSAMIENTO COMPUTACIONAL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93069" y="3724453"/>
            <a:ext cx="8804407" cy="501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Identificación del problema</a:t>
            </a:r>
          </a:p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Descomposición</a:t>
            </a:r>
          </a:p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Reconocimiento de patrones</a:t>
            </a:r>
          </a:p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Abstracción</a:t>
            </a:r>
          </a:p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Algoritmos</a:t>
            </a:r>
          </a:p>
          <a:p>
            <a:pPr algn="l" marL="886463" indent="-443232" lvl="1">
              <a:lnSpc>
                <a:spcPts val="6651"/>
              </a:lnSpc>
              <a:buFont typeface="Arial"/>
              <a:buChar char="•"/>
            </a:pPr>
            <a:r>
              <a:rPr lang="en-US" sz="4105">
                <a:solidFill>
                  <a:srgbClr val="FFFFFF"/>
                </a:solidFill>
                <a:latin typeface="Poppins Light"/>
              </a:rPr>
              <a:t>Evaluación y refinamiento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411147" y="974019"/>
            <a:ext cx="1326860" cy="1256899"/>
          </a:xfrm>
          <a:custGeom>
            <a:avLst/>
            <a:gdLst/>
            <a:ahLst/>
            <a:cxnLst/>
            <a:rect r="r" b="b" t="t" l="l"/>
            <a:pathLst>
              <a:path h="1256899" w="1326860">
                <a:moveTo>
                  <a:pt x="0" y="0"/>
                </a:moveTo>
                <a:lnTo>
                  <a:pt x="1326860" y="0"/>
                </a:lnTo>
                <a:lnTo>
                  <a:pt x="1326860" y="1256899"/>
                </a:lnTo>
                <a:lnTo>
                  <a:pt x="0" y="12568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524006" y="5879378"/>
            <a:ext cx="11552548" cy="5314172"/>
          </a:xfrm>
          <a:custGeom>
            <a:avLst/>
            <a:gdLst/>
            <a:ahLst/>
            <a:cxnLst/>
            <a:rect r="r" b="b" t="t" l="l"/>
            <a:pathLst>
              <a:path h="5314172" w="11552548">
                <a:moveTo>
                  <a:pt x="0" y="0"/>
                </a:moveTo>
                <a:lnTo>
                  <a:pt x="11552548" y="0"/>
                </a:lnTo>
                <a:lnTo>
                  <a:pt x="11552548" y="5314172"/>
                </a:lnTo>
                <a:lnTo>
                  <a:pt x="0" y="531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108414" y="6019406"/>
            <a:ext cx="12071172" cy="5552739"/>
          </a:xfrm>
          <a:custGeom>
            <a:avLst/>
            <a:gdLst/>
            <a:ahLst/>
            <a:cxnLst/>
            <a:rect r="r" b="b" t="t" l="l"/>
            <a:pathLst>
              <a:path h="5552739" w="12071172">
                <a:moveTo>
                  <a:pt x="0" y="0"/>
                </a:moveTo>
                <a:lnTo>
                  <a:pt x="12071172" y="0"/>
                </a:lnTo>
                <a:lnTo>
                  <a:pt x="12071172" y="5552739"/>
                </a:lnTo>
                <a:lnTo>
                  <a:pt x="0" y="55527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8974743" y="6077003"/>
            <a:ext cx="12284493" cy="5650867"/>
          </a:xfrm>
          <a:custGeom>
            <a:avLst/>
            <a:gdLst/>
            <a:ahLst/>
            <a:cxnLst/>
            <a:rect r="r" b="b" t="t" l="l"/>
            <a:pathLst>
              <a:path h="5650867" w="12284493">
                <a:moveTo>
                  <a:pt x="0" y="0"/>
                </a:moveTo>
                <a:lnTo>
                  <a:pt x="12284494" y="0"/>
                </a:lnTo>
                <a:lnTo>
                  <a:pt x="12284494" y="5650867"/>
                </a:lnTo>
                <a:lnTo>
                  <a:pt x="0" y="5650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86255" y="3005696"/>
            <a:ext cx="1461470" cy="1849961"/>
          </a:xfrm>
          <a:custGeom>
            <a:avLst/>
            <a:gdLst/>
            <a:ahLst/>
            <a:cxnLst/>
            <a:rect r="r" b="b" t="t" l="l"/>
            <a:pathLst>
              <a:path h="1849961" w="1461470">
                <a:moveTo>
                  <a:pt x="0" y="0"/>
                </a:moveTo>
                <a:lnTo>
                  <a:pt x="1461470" y="0"/>
                </a:lnTo>
                <a:lnTo>
                  <a:pt x="1461470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434770" y="3082991"/>
            <a:ext cx="1418460" cy="1695370"/>
          </a:xfrm>
          <a:custGeom>
            <a:avLst/>
            <a:gdLst/>
            <a:ahLst/>
            <a:cxnLst/>
            <a:rect r="r" b="b" t="t" l="l"/>
            <a:pathLst>
              <a:path h="1695370" w="141846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41228" y="3005696"/>
            <a:ext cx="1222079" cy="1695370"/>
          </a:xfrm>
          <a:custGeom>
            <a:avLst/>
            <a:gdLst/>
            <a:ahLst/>
            <a:cxnLst/>
            <a:rect r="r" b="b" t="t" l="l"/>
            <a:pathLst>
              <a:path h="1695370" w="1222079">
                <a:moveTo>
                  <a:pt x="0" y="0"/>
                </a:moveTo>
                <a:lnTo>
                  <a:pt x="1222080" y="0"/>
                </a:lnTo>
                <a:lnTo>
                  <a:pt x="122208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352425"/>
            <a:ext cx="18288000" cy="158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62"/>
              </a:lnSpc>
              <a:spcBef>
                <a:spcPct val="0"/>
              </a:spcBef>
            </a:pPr>
            <a:r>
              <a:rPr lang="en-US" sz="8003">
                <a:solidFill>
                  <a:srgbClr val="6866E1"/>
                </a:solidFill>
                <a:latin typeface="Computer Says No"/>
              </a:rPr>
              <a:t>1.2 TIPOS DE DATOS (ESTRUCTURADOS, NO ESTRUCTURADOS Y SEMI ESTRUCTURADOS)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4044" y="5258828"/>
            <a:ext cx="3941537" cy="805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66"/>
              </a:lnSpc>
              <a:spcBef>
                <a:spcPct val="0"/>
              </a:spcBef>
            </a:pPr>
            <a:r>
              <a:rPr lang="en-US" sz="7592">
                <a:solidFill>
                  <a:srgbClr val="BF78FE"/>
                </a:solidFill>
                <a:latin typeface="Computer Says No"/>
              </a:rPr>
              <a:t>ESTRUCTURADOS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5207" y="6112222"/>
            <a:ext cx="4400849" cy="141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6927" indent="-378463" lvl="1">
              <a:lnSpc>
                <a:spcPts val="5679"/>
              </a:lnSpc>
              <a:buFont typeface="Arial"/>
              <a:buChar char="•"/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Contienen una estructura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66818" y="5043966"/>
            <a:ext cx="3954365" cy="149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66"/>
              </a:lnSpc>
              <a:spcBef>
                <a:spcPct val="0"/>
              </a:spcBef>
            </a:pPr>
            <a:r>
              <a:rPr lang="en-US" sz="7592">
                <a:solidFill>
                  <a:srgbClr val="BF78FE"/>
                </a:solidFill>
                <a:latin typeface="Computer Says No"/>
              </a:rPr>
              <a:t>NO ESCRUCTURADOS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18301" y="5258828"/>
            <a:ext cx="5197377" cy="805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66"/>
              </a:lnSpc>
              <a:spcBef>
                <a:spcPct val="0"/>
              </a:spcBef>
            </a:pPr>
            <a:r>
              <a:rPr lang="en-US" sz="7592">
                <a:solidFill>
                  <a:srgbClr val="BF78FE"/>
                </a:solidFill>
                <a:latin typeface="Computer Says No"/>
              </a:rPr>
              <a:t>SEMIESTRUCTURADOS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03021" y="6302306"/>
            <a:ext cx="3037045" cy="1519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Lorem ipsum dolor sit amet, consectetur adipiscing elit. Nam vel euismod ipsum. Proin fermentum dolor vel est fermentum, at sagittis diam.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4732" y="7752927"/>
            <a:ext cx="4400849" cy="212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79"/>
              </a:lnSpc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EJEMPLO: </a:t>
            </a:r>
          </a:p>
          <a:p>
            <a:pPr algn="just">
              <a:lnSpc>
                <a:spcPts val="5679"/>
              </a:lnSpc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Boleta ------ 20</a:t>
            </a:r>
          </a:p>
          <a:p>
            <a:pPr algn="just">
              <a:lnSpc>
                <a:spcPts val="5679"/>
              </a:lnSpc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Nombre -----20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20334" y="6364085"/>
            <a:ext cx="4400849" cy="141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6927" indent="-378463" lvl="1">
              <a:lnSpc>
                <a:spcPts val="5679"/>
              </a:lnSpc>
              <a:buFont typeface="Arial"/>
              <a:buChar char="•"/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no Contienen una estructura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20334" y="8365014"/>
            <a:ext cx="4400849" cy="141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79"/>
              </a:lnSpc>
            </a:pPr>
            <a:r>
              <a:rPr lang="en-US" sz="3505">
                <a:solidFill>
                  <a:srgbClr val="FFFFFF"/>
                </a:solidFill>
                <a:latin typeface="Poppins Light"/>
              </a:rPr>
              <a:t>EJEMPLO </a:t>
            </a:r>
          </a:p>
          <a:p>
            <a:pPr algn="just">
              <a:lnSpc>
                <a:spcPts val="567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5617" y="1028700"/>
            <a:ext cx="6761753" cy="8101621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9907" t="0" r="-990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740532" y="655077"/>
            <a:ext cx="9616882" cy="2582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30"/>
              </a:lnSpc>
            </a:pPr>
            <a:r>
              <a:rPr lang="en-US" sz="8931">
                <a:solidFill>
                  <a:srgbClr val="6866E1"/>
                </a:solidFill>
                <a:latin typeface="Computer Says No"/>
              </a:rPr>
              <a:t>1.2.1 LOS DATOS, SU CLASIFICACIÓN E IMPORTANCIA </a:t>
            </a:r>
          </a:p>
          <a:p>
            <a:pPr algn="just" marL="0" indent="0" lvl="0">
              <a:lnSpc>
                <a:spcPts val="643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077369" y="2821217"/>
            <a:ext cx="10181931" cy="6851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923" indent="-302461" lvl="1">
              <a:lnSpc>
                <a:spcPts val="4539"/>
              </a:lnSpc>
              <a:buFont typeface="Arial"/>
              <a:buChar char="•"/>
            </a:pPr>
            <a:r>
              <a:rPr lang="en-US" sz="2801">
                <a:solidFill>
                  <a:srgbClr val="FFFFFF"/>
                </a:solidFill>
                <a:latin typeface="Poppins Light"/>
              </a:rPr>
              <a:t>Negocios: Ayudan a comprender el rendimiento financiero, las tendencias del mercado y las preferencias del cliente.</a:t>
            </a:r>
          </a:p>
          <a:p>
            <a:pPr algn="just">
              <a:lnSpc>
                <a:spcPts val="4539"/>
              </a:lnSpc>
            </a:pPr>
          </a:p>
          <a:p>
            <a:pPr algn="just" marL="604923" indent="-302461" lvl="1">
              <a:lnSpc>
                <a:spcPts val="4539"/>
              </a:lnSpc>
              <a:buFont typeface="Arial"/>
              <a:buChar char="•"/>
            </a:pPr>
            <a:r>
              <a:rPr lang="en-US" sz="2801">
                <a:solidFill>
                  <a:srgbClr val="FFFFFF"/>
                </a:solidFill>
                <a:latin typeface="Poppins Light"/>
              </a:rPr>
              <a:t>Investigación Científica: Facilitan el análisis de experimentos y la identificación de patrones.</a:t>
            </a:r>
          </a:p>
          <a:p>
            <a:pPr algn="just">
              <a:lnSpc>
                <a:spcPts val="4539"/>
              </a:lnSpc>
            </a:pPr>
          </a:p>
          <a:p>
            <a:pPr algn="just" marL="604923" indent="-302461" lvl="1">
              <a:lnSpc>
                <a:spcPts val="4539"/>
              </a:lnSpc>
              <a:buFont typeface="Arial"/>
              <a:buChar char="•"/>
            </a:pPr>
            <a:r>
              <a:rPr lang="en-US" sz="2801">
                <a:solidFill>
                  <a:srgbClr val="FFFFFF"/>
                </a:solidFill>
                <a:latin typeface="Poppins Light"/>
              </a:rPr>
              <a:t>Medicina: Contribuyen a la investigación médica, el diagnóstico y el tratamiento.</a:t>
            </a:r>
          </a:p>
          <a:p>
            <a:pPr algn="just">
              <a:lnSpc>
                <a:spcPts val="4539"/>
              </a:lnSpc>
            </a:pPr>
          </a:p>
          <a:p>
            <a:pPr algn="just" marL="604923" indent="-302461" lvl="1">
              <a:lnSpc>
                <a:spcPts val="4539"/>
              </a:lnSpc>
              <a:buFont typeface="Arial"/>
              <a:buChar char="•"/>
            </a:pPr>
            <a:r>
              <a:rPr lang="en-US" sz="2801">
                <a:solidFill>
                  <a:srgbClr val="FFFFFF"/>
                </a:solidFill>
                <a:latin typeface="Poppins Light"/>
              </a:rPr>
              <a:t>Tecnología: Impulsan la innovación en inteligencia artificial, aprendizaje automático y más.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DAF-41EWnJc</dc:identifier>
  <dcterms:modified xsi:type="dcterms:W3CDTF">2011-08-01T06:04:30Z</dcterms:modified>
  <cp:revision>1</cp:revision>
  <dc:title>Blue Futuristic Illustrative Artificial Intelligence Project Presentation</dc:title>
</cp:coreProperties>
</file>

<file path=docProps/thumbnail.jpeg>
</file>